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7" r:id="rId11"/>
    <p:sldId id="266" r:id="rId12"/>
    <p:sldId id="265" r:id="rId13"/>
  </p:sldIdLst>
  <p:sldSz cx="18288000" cy="10287000"/>
  <p:notesSz cx="6858000" cy="9144000"/>
  <p:embeddedFontLst>
    <p:embeddedFont>
      <p:font typeface="Agrandir" panose="020B0604020202020204" charset="0"/>
      <p:regular r:id="rId14"/>
    </p:embeddedFont>
    <p:embeddedFont>
      <p:font typeface="Baskerville Display PT" panose="020B0604020202020204" charset="0"/>
      <p:regular r:id="rId15"/>
    </p:embeddedFont>
    <p:embeddedFont>
      <p:font typeface="Baskerville Display PT Bold" panose="020B0604020202020204" charset="0"/>
      <p:regular r:id="rId16"/>
    </p:embeddedFont>
    <p:embeddedFont>
      <p:font typeface="Book Antiqua" panose="02040602050305030304" pitchFamily="18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Garamond" panose="02020404030301010803" pitchFamily="18" charset="0"/>
      <p:regular r:id="rId25"/>
      <p:bold r:id="rId26"/>
      <p:italic r:id="rId27"/>
    </p:embeddedFont>
    <p:embeddedFont>
      <p:font typeface="Lato Bold" panose="020B0604020202020204" charset="0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961805" y="1901595"/>
            <a:ext cx="14364393" cy="6461925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2171702" y="2117423"/>
            <a:ext cx="13944600" cy="605215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7703820" y="1901595"/>
            <a:ext cx="2880360" cy="1097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7875270" y="1901596"/>
            <a:ext cx="2537460" cy="967943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2562" y="3136895"/>
            <a:ext cx="13602879" cy="38862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10800" b="0" kern="1200" cap="all" spc="-15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150" y="7023094"/>
            <a:ext cx="13606272" cy="68580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 spc="120" baseline="0">
                <a:solidFill>
                  <a:schemeClr val="tx1"/>
                </a:solidFill>
              </a:defRPr>
            </a:lvl1pPr>
            <a:lvl2pPr marL="685800" indent="0" algn="ctr">
              <a:buNone/>
              <a:defRPr sz="2400"/>
            </a:lvl2pPr>
            <a:lvl3pPr marL="1371600" indent="0" algn="ctr">
              <a:buNone/>
              <a:defRPr sz="24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7978140" y="2011883"/>
            <a:ext cx="2331720" cy="790820"/>
          </a:xfrm>
        </p:spPr>
        <p:txBody>
          <a:bodyPr/>
          <a:lstStyle>
            <a:lvl1pPr algn="ctr">
              <a:defRPr sz="195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2180844" y="7816590"/>
            <a:ext cx="8858250" cy="3429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12910379" y="7818120"/>
            <a:ext cx="3167822" cy="3429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44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10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87400" y="1143000"/>
            <a:ext cx="3543300" cy="788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1143000"/>
            <a:ext cx="12115800" cy="788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55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48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961805" y="1901595"/>
            <a:ext cx="14364393" cy="6461925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2171700" y="2117423"/>
            <a:ext cx="13944600" cy="605215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7703820" y="1901595"/>
            <a:ext cx="2880360" cy="1097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7875270" y="1901596"/>
            <a:ext cx="2537460" cy="967943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5435" y="3141464"/>
            <a:ext cx="13606272" cy="3881628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10800" kern="1200" cap="all" spc="-15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45436" y="7023093"/>
            <a:ext cx="13606272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effectLst/>
              </a:defRPr>
            </a:lvl1pPr>
            <a:lvl2pPr marL="685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2712" y="2016753"/>
            <a:ext cx="2331720" cy="795528"/>
          </a:xfrm>
        </p:spPr>
        <p:txBody>
          <a:bodyPr/>
          <a:lstStyle>
            <a:lvl1pPr algn="ctr">
              <a:defRPr lang="en-US" sz="195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0330" y="7816590"/>
            <a:ext cx="8860536" cy="3429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06756" y="7816590"/>
            <a:ext cx="3168396" cy="3429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1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0" y="3154680"/>
            <a:ext cx="7132320" cy="5623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55480" y="3154680"/>
            <a:ext cx="7132320" cy="5623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1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4772" y="3111501"/>
            <a:ext cx="7132320" cy="96012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850" b="0">
                <a:solidFill>
                  <a:schemeClr val="tx2"/>
                </a:solidFill>
                <a:latin typeface="+mn-lt"/>
              </a:defRPr>
            </a:lvl1pPr>
            <a:lvl2pPr marL="685800" indent="0">
              <a:buNone/>
              <a:defRPr sz="285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04772" y="4133847"/>
            <a:ext cx="7132320" cy="480060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560052" y="3111501"/>
            <a:ext cx="7132320" cy="96012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850" b="0">
                <a:solidFill>
                  <a:schemeClr val="tx2"/>
                </a:solidFill>
              </a:defRPr>
            </a:lvl1pPr>
            <a:lvl2pPr marL="685800" indent="0">
              <a:buNone/>
              <a:defRPr sz="285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560052" y="4134872"/>
            <a:ext cx="7132320" cy="480060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13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0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5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68294" y="356616"/>
            <a:ext cx="12797028" cy="95737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3530579" y="356616"/>
            <a:ext cx="4389120" cy="9573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600" y="911088"/>
            <a:ext cx="3646170" cy="2468880"/>
          </a:xfrm>
        </p:spPr>
        <p:txBody>
          <a:bodyPr anchor="b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914400"/>
            <a:ext cx="11658600" cy="800100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44600" y="3429000"/>
            <a:ext cx="3646170" cy="5257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10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5590516" y="9334503"/>
            <a:ext cx="2194560" cy="4114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736319" y="562356"/>
            <a:ext cx="3977640" cy="9162288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8752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3530579" y="356616"/>
            <a:ext cx="4389120" cy="9573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600" y="905256"/>
            <a:ext cx="3648456" cy="2468880"/>
          </a:xfrm>
        </p:spPr>
        <p:txBody>
          <a:bodyPr anchor="b">
            <a:noAutofit/>
          </a:bodyPr>
          <a:lstStyle>
            <a:lvl1pPr algn="l">
              <a:defRPr sz="42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2898" y="356616"/>
            <a:ext cx="12797028" cy="957376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44600" y="3429000"/>
            <a:ext cx="3648456" cy="525322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1200"/>
              </a:spcBef>
              <a:buNone/>
              <a:defRPr sz="210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1371600" rtl="0" eaLnBrk="1" latinLnBrk="0" hangingPunct="1">
              <a:defRPr lang="en-US" sz="15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595092" y="9340596"/>
            <a:ext cx="2194560" cy="41148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736319" y="562356"/>
            <a:ext cx="3977640" cy="9162288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0947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2044" y="356616"/>
            <a:ext cx="17583912" cy="957376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0200" y="963891"/>
            <a:ext cx="150876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3154680"/>
            <a:ext cx="15087600" cy="5897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1480" y="9461508"/>
            <a:ext cx="4114800" cy="4114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34940" y="9461508"/>
            <a:ext cx="7818120" cy="4114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04820" y="9461508"/>
            <a:ext cx="2194560" cy="4114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1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lang="en-US" sz="72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274320" indent="-274320" algn="l" defTabSz="1371600" rtl="0" eaLnBrk="1" latinLnBrk="0" hangingPunct="1">
        <a:lnSpc>
          <a:spcPct val="100000"/>
        </a:lnSpc>
        <a:spcBef>
          <a:spcPts val="135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1371600" rtl="0" eaLnBrk="1" latinLnBrk="0" hangingPunct="1">
        <a:lnSpc>
          <a:spcPct val="100000"/>
        </a:lnSpc>
        <a:spcBef>
          <a:spcPts val="75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1371600" rtl="0" eaLnBrk="1" latinLnBrk="0" hangingPunct="1">
        <a:lnSpc>
          <a:spcPct val="100000"/>
        </a:lnSpc>
        <a:spcBef>
          <a:spcPts val="75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1371600" rtl="0" eaLnBrk="1" latinLnBrk="0" hangingPunct="1">
        <a:lnSpc>
          <a:spcPct val="100000"/>
        </a:lnSpc>
        <a:spcBef>
          <a:spcPts val="75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1371600" rtl="0" eaLnBrk="1" latinLnBrk="0" hangingPunct="1">
        <a:lnSpc>
          <a:spcPct val="100000"/>
        </a:lnSpc>
        <a:spcBef>
          <a:spcPts val="75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342900" algn="l" defTabSz="1371600" rtl="0" eaLnBrk="1" latinLnBrk="0" hangingPunct="1">
        <a:lnSpc>
          <a:spcPct val="100000"/>
        </a:lnSpc>
        <a:spcBef>
          <a:spcPts val="75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850000" indent="-342900" algn="l" defTabSz="1371600" rtl="0" eaLnBrk="1" latinLnBrk="0" hangingPunct="1">
        <a:lnSpc>
          <a:spcPct val="100000"/>
        </a:lnSpc>
        <a:spcBef>
          <a:spcPts val="75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300000" indent="-342900" algn="l" defTabSz="1371600" rtl="0" eaLnBrk="1" latinLnBrk="0" hangingPunct="1">
        <a:lnSpc>
          <a:spcPct val="100000"/>
        </a:lnSpc>
        <a:spcBef>
          <a:spcPts val="75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750000" indent="-342900" algn="l" defTabSz="1371600" rtl="0" eaLnBrk="1" latinLnBrk="0" hangingPunct="1">
        <a:lnSpc>
          <a:spcPct val="100000"/>
        </a:lnSpc>
        <a:spcBef>
          <a:spcPts val="75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8588" y="2112360"/>
            <a:ext cx="5050824" cy="3641646"/>
            <a:chOff x="0" y="0"/>
            <a:chExt cx="6734432" cy="48555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5966" b="25966"/>
            <a:stretch>
              <a:fillRect/>
            </a:stretch>
          </p:blipFill>
          <p:spPr>
            <a:xfrm>
              <a:off x="0" y="0"/>
              <a:ext cx="6734432" cy="4855528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5231790" y="6355914"/>
            <a:ext cx="7824419" cy="117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6878" spc="1375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WHEALDEAL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47343" y="7767903"/>
            <a:ext cx="6593314" cy="406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1" spc="472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FROM QUERIES TO CLARITY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D3B21-83F9-5CDC-E06C-98A00CB27E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488" y="1949886"/>
            <a:ext cx="5706180" cy="38041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DE5803-B4D5-3BE4-A4D2-4DC3497B9CE6}"/>
              </a:ext>
            </a:extLst>
          </p:cNvPr>
          <p:cNvSpPr txBox="1"/>
          <p:nvPr/>
        </p:nvSpPr>
        <p:spPr>
          <a:xfrm>
            <a:off x="3124200" y="4000500"/>
            <a:ext cx="128016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“In short, the data shows a market dominated by older cars, with hybrids and luxury brands driving value — and the opportunity lies in newer models, eco-friendly options, and targeted brand strategies.”</a:t>
            </a:r>
            <a:endParaRPr lang="en-IN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4A222-93CC-E9D8-9BAE-21F3F05984C2}"/>
              </a:ext>
            </a:extLst>
          </p:cNvPr>
          <p:cNvSpPr txBox="1"/>
          <p:nvPr/>
        </p:nvSpPr>
        <p:spPr>
          <a:xfrm>
            <a:off x="6172200" y="1562100"/>
            <a:ext cx="861060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600" i="1" dirty="0"/>
              <a:t>  </a:t>
            </a:r>
            <a:r>
              <a:rPr lang="en-IN" sz="6600" b="1" i="1" dirty="0"/>
              <a:t>Conclusion</a:t>
            </a:r>
            <a:endParaRPr lang="en-IN" sz="6600" i="1" dirty="0"/>
          </a:p>
        </p:txBody>
      </p:sp>
    </p:spTree>
    <p:extLst>
      <p:ext uri="{BB962C8B-B14F-4D97-AF65-F5344CB8AC3E}">
        <p14:creationId xmlns:p14="http://schemas.microsoft.com/office/powerpoint/2010/main" val="3896344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9DC9-4C70-368B-3BDD-B7BA642FA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225927"/>
            <a:ext cx="15087600" cy="205740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🔹 Strategic Recommendations</a:t>
            </a:r>
            <a:br>
              <a:rPr lang="en-IN" b="1" dirty="0"/>
            </a:b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EAF1707-6F08-4407-5F23-5A3566C6C4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19200" y="3477280"/>
            <a:ext cx="15849600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spc="6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Focus on adding </a:t>
            </a:r>
            <a:r>
              <a:rPr kumimoji="0" lang="en-US" altLang="en-US" sz="3600" b="1" i="0" u="none" strike="noStrike" cap="none" spc="6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post-2015 models</a:t>
            </a:r>
            <a:r>
              <a:rPr kumimoji="0" lang="en-US" altLang="en-US" sz="3600" b="0" i="0" u="none" strike="noStrike" cap="none" spc="6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 to attract buyers seeking newer cars.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spc="6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Position </a:t>
            </a:r>
            <a:r>
              <a:rPr kumimoji="0" lang="en-US" altLang="en-US" sz="3600" b="1" i="0" u="none" strike="noStrike" cap="none" spc="6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hybrids as premium offerings</a:t>
            </a:r>
            <a:r>
              <a:rPr kumimoji="0" lang="en-US" altLang="en-US" sz="3600" b="0" i="0" u="none" strike="noStrike" cap="none" spc="6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 to leverage higher demand and pricing.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spc="6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Maintain a </a:t>
            </a:r>
            <a:r>
              <a:rPr kumimoji="0" lang="en-US" altLang="en-US" sz="3600" b="1" i="0" u="none" strike="noStrike" cap="none" spc="6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dual strategy</a:t>
            </a:r>
            <a:r>
              <a:rPr kumimoji="0" lang="en-US" altLang="en-US" sz="3600" b="0" i="0" u="none" strike="noStrike" cap="none" spc="6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: budget-friendly cars for value seekers, luxury cars for status-driven buyers.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spc="6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Build </a:t>
            </a:r>
            <a:r>
              <a:rPr kumimoji="0" lang="en-US" altLang="en-US" sz="3600" b="1" i="0" u="none" strike="noStrike" cap="none" spc="6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brand-specific campaigns</a:t>
            </a:r>
            <a:r>
              <a:rPr kumimoji="0" lang="en-US" altLang="en-US" sz="3600" b="0" i="0" u="none" strike="noStrike" cap="none" spc="6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 highlighting affordability (Ford, Toyota) vs. exclusivity (Porsche, BMW).</a:t>
            </a:r>
          </a:p>
        </p:txBody>
      </p:sp>
    </p:spTree>
    <p:extLst>
      <p:ext uri="{BB962C8B-B14F-4D97-AF65-F5344CB8AC3E}">
        <p14:creationId xmlns:p14="http://schemas.microsoft.com/office/powerpoint/2010/main" val="3295060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5329216"/>
            <a:ext cx="214954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E-mail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293547" y="5251450"/>
            <a:ext cx="536230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khushijagnani2000@gmail.com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4664075"/>
            <a:ext cx="214954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NAME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93547" y="4664075"/>
            <a:ext cx="536230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khushi jagnani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5994357"/>
            <a:ext cx="214954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Phone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93547" y="5994357"/>
            <a:ext cx="536230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8969947777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6588082"/>
            <a:ext cx="214954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Address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93547" y="6588082"/>
            <a:ext cx="536230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826001,DHANBAD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3292518"/>
            <a:ext cx="650425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CONTACT DETAILS</a:t>
            </a:r>
          </a:p>
        </p:txBody>
      </p:sp>
      <p:pic>
        <p:nvPicPr>
          <p:cNvPr id="13" name="Picture Placeholder 7">
            <a:extLst>
              <a:ext uri="{FF2B5EF4-FFF2-40B4-BE49-F238E27FC236}">
                <a16:creationId xmlns:a16="http://schemas.microsoft.com/office/drawing/2014/main" id="{C3C05073-5621-1907-06BD-61B111B927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24" r="2109" b="-3492"/>
          <a:stretch>
            <a:fillRect/>
          </a:stretch>
        </p:blipFill>
        <p:spPr>
          <a:xfrm>
            <a:off x="2639749" y="3013413"/>
            <a:ext cx="4737100" cy="2980944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8726E6-4026-3157-BB3C-B9BB48D1B7F3}"/>
              </a:ext>
            </a:extLst>
          </p:cNvPr>
          <p:cNvSpPr txBox="1"/>
          <p:nvPr/>
        </p:nvSpPr>
        <p:spPr>
          <a:xfrm>
            <a:off x="3048000" y="5746707"/>
            <a:ext cx="9144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Thank you!</a:t>
            </a:r>
            <a:endParaRPr lang="en-IN"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52317" y="5105400"/>
            <a:ext cx="7829740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 err="1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whealDeal</a:t>
            </a:r>
            <a:r>
              <a:rPr lang="en-US" sz="21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 is a leading automotive sales company dedicated to delivering quality vehicles to customers nationwide. With a diverse portfolio of car models spanning various years of manufacture, </a:t>
            </a:r>
            <a:r>
              <a:rPr lang="en-US" sz="2199" dirty="0" err="1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whealDeal</a:t>
            </a:r>
            <a:r>
              <a:rPr lang="en-US" sz="21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 combines competitive pricing with trusted customer service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452317" y="3058684"/>
            <a:ext cx="6000364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ABOUT WHEALDEAL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005943" y="2530987"/>
            <a:ext cx="5224007" cy="5225027"/>
            <a:chOff x="0" y="0"/>
            <a:chExt cx="6965342" cy="696670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16660" b="16660"/>
            <a:stretch>
              <a:fillRect/>
            </a:stretch>
          </p:blipFill>
          <p:spPr>
            <a:xfrm>
              <a:off x="0" y="0"/>
              <a:ext cx="6965342" cy="6966702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2C35ECA-92FE-2AAA-49C0-E950D54D5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34" r="48449"/>
          <a:stretch>
            <a:fillRect/>
          </a:stretch>
        </p:blipFill>
        <p:spPr>
          <a:xfrm>
            <a:off x="2005943" y="2530986"/>
            <a:ext cx="5210152" cy="5225027"/>
          </a:xfrm>
          <a:prstGeom prst="rect">
            <a:avLst/>
          </a:prstGeom>
        </p:spPr>
      </p:pic>
      <p:sp>
        <p:nvSpPr>
          <p:cNvPr id="16" name="Freeform 4">
            <a:extLst>
              <a:ext uri="{FF2B5EF4-FFF2-40B4-BE49-F238E27FC236}">
                <a16:creationId xmlns:a16="http://schemas.microsoft.com/office/drawing/2014/main" id="{3C250C1D-CCAE-F3FB-2784-FCE87866A8C2}"/>
              </a:ext>
            </a:extLst>
          </p:cNvPr>
          <p:cNvSpPr/>
          <p:nvPr/>
        </p:nvSpPr>
        <p:spPr>
          <a:xfrm rot="6749187" flipV="1">
            <a:off x="1909776" y="7790681"/>
            <a:ext cx="659266" cy="1174106"/>
          </a:xfrm>
          <a:custGeom>
            <a:avLst/>
            <a:gdLst/>
            <a:ahLst/>
            <a:cxnLst/>
            <a:rect l="l" t="t" r="r" b="b"/>
            <a:pathLst>
              <a:path w="350132" h="350132">
                <a:moveTo>
                  <a:pt x="0" y="0"/>
                </a:moveTo>
                <a:lnTo>
                  <a:pt x="350132" y="0"/>
                </a:lnTo>
                <a:lnTo>
                  <a:pt x="350132" y="350132"/>
                </a:lnTo>
                <a:lnTo>
                  <a:pt x="0" y="350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5E3F58-5943-C38E-2195-673E33B7FB25}"/>
              </a:ext>
            </a:extLst>
          </p:cNvPr>
          <p:cNvSpPr txBox="1"/>
          <p:nvPr/>
        </p:nvSpPr>
        <p:spPr>
          <a:xfrm>
            <a:off x="2869802" y="7967173"/>
            <a:ext cx="43601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https://drive.google.com/file/d/1dWL1OjWyONoRWR_WNlwosJPFx61R4z6r/view?usp=drive_link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2078" y="1880691"/>
            <a:ext cx="746401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PROBLEM STATEMENT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92078" y="3198316"/>
            <a:ext cx="7464012" cy="3839568"/>
            <a:chOff x="0" y="0"/>
            <a:chExt cx="9952016" cy="51194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42786" b="22919"/>
            <a:stretch>
              <a:fillRect/>
            </a:stretch>
          </p:blipFill>
          <p:spPr>
            <a:xfrm>
              <a:off x="0" y="0"/>
              <a:ext cx="9952016" cy="5119424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9522839" y="3695700"/>
            <a:ext cx="8010502" cy="386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A car dealership has a large dataset of used car sales containing details such as manufacturer, model, engine size, fuel type, year of manufacture, mileage, and price.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 The dealership wants to gain insights into sales trends, pricing patterns, and customer preferences.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Your task is to use SQL queries to answer a series of business-driven questions. These questions are divided into three levels: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Basic Exploration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Data Analysis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Business Insights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504C44"/>
              </a:solidFill>
              <a:latin typeface="Baskerville Display PT"/>
              <a:ea typeface="Baskerville Display PT"/>
              <a:cs typeface="Baskerville Display PT"/>
              <a:sym typeface="Baskerville Display P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92078" y="7637959"/>
            <a:ext cx="15303843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Driving smarter decisions through </a:t>
            </a:r>
            <a:r>
              <a:rPr lang="en-US" sz="2999" dirty="0" err="1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whealdeal</a:t>
            </a:r>
            <a:r>
              <a:rPr lang="en-US" sz="29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 sales data insights.🚗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0" y="1028700"/>
            <a:ext cx="11397298" cy="8229600"/>
            <a:chOff x="0" y="0"/>
            <a:chExt cx="300175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1757" cy="2167467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01758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116479" y="2644711"/>
            <a:ext cx="8124396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BASIC UNDERSTANDING OF 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51785" y="4691597"/>
            <a:ext cx="7273083" cy="2859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Listing all distinct manufacturers available in the dataset and the number of cars available of each brand to understand the data and stock 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504C44"/>
              </a:solidFill>
              <a:latin typeface="Baskerville Display PT"/>
              <a:ea typeface="Baskerville Display PT"/>
              <a:cs typeface="Baskerville Display PT"/>
              <a:sym typeface="Baskerville Display PT"/>
            </a:endParaRPr>
          </a:p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Insight gained was ,their are a total of </a:t>
            </a:r>
            <a:r>
              <a:rPr lang="en-US" sz="2000" b="1" dirty="0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5</a:t>
            </a:r>
            <a:r>
              <a:rPr lang="en-US" sz="2000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 manufacturers and </a:t>
            </a:r>
            <a:r>
              <a:rPr lang="en-US" sz="2000" b="1" dirty="0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 FORD</a:t>
            </a:r>
            <a:r>
              <a:rPr lang="en-US" sz="2000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 has the maximum stock. 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504C44"/>
              </a:solidFill>
              <a:latin typeface="Baskerville Display PT"/>
              <a:ea typeface="Baskerville Display PT"/>
              <a:cs typeface="Baskerville Display PT"/>
              <a:sym typeface="Baskerville Display PT"/>
            </a:endParaRP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504C44"/>
              </a:solidFill>
              <a:latin typeface="Baskerville Display PT"/>
              <a:ea typeface="Baskerville Display PT"/>
              <a:cs typeface="Baskerville Display PT"/>
              <a:sym typeface="Baskerville Display P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B25BC4-528B-E50A-F8CD-D0E8413A0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095" y="1935142"/>
            <a:ext cx="5142125" cy="22672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06B9EA-EFE6-8DA3-0E4A-6192C896E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739" y="4895493"/>
            <a:ext cx="5334000" cy="28597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6178B7-09BB-B43C-C816-FBA1BCDB88E8}"/>
              </a:ext>
            </a:extLst>
          </p:cNvPr>
          <p:cNvSpPr txBox="1"/>
          <p:nvPr/>
        </p:nvSpPr>
        <p:spPr>
          <a:xfrm>
            <a:off x="12954000" y="43815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Output</a:t>
            </a:r>
            <a:r>
              <a:rPr lang="en-US" sz="18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00961" y="1679630"/>
            <a:ext cx="5116939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FILTERING BY YEAR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077962"/>
            <a:ext cx="6747921" cy="280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Classified stock on the basis of old and new having 2015 as the base year. Items before 2015 are OLD stock and after that are NEW STOCK.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504C44"/>
              </a:solidFill>
              <a:latin typeface="Baskerville Display PT"/>
              <a:ea typeface="Baskerville Display PT"/>
              <a:cs typeface="Baskerville Display PT"/>
              <a:sym typeface="Baskerville Display PT"/>
            </a:endParaRP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Out of 50000 cars only </a:t>
            </a:r>
            <a:r>
              <a:rPr lang="en-US" sz="2000" b="1" dirty="0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7811</a:t>
            </a:r>
            <a:r>
              <a:rPr lang="en-US" sz="2000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 are made after 2015 depicting less share of new stock. 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504C44"/>
              </a:solidFill>
              <a:latin typeface="Baskerville Display PT"/>
              <a:ea typeface="Baskerville Display PT"/>
              <a:cs typeface="Baskerville Display PT"/>
              <a:sym typeface="Baskerville Display PT"/>
            </a:endParaRP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504C44"/>
              </a:solidFill>
              <a:latin typeface="Baskerville Display PT"/>
              <a:ea typeface="Baskerville Display PT"/>
              <a:cs typeface="Baskerville Display PT"/>
              <a:sym typeface="Baskerville Display P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719371" y="5230334"/>
            <a:ext cx="323125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BASIC AGGREGATION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59754" y="6323077"/>
            <a:ext cx="8728246" cy="255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Showing the average price of cars grouped by fuel typ</a:t>
            </a:r>
            <a:r>
              <a:rPr lang="en-US" sz="2599" b="1" dirty="0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e.</a:t>
            </a:r>
          </a:p>
          <a:p>
            <a:pPr algn="ctr">
              <a:lnSpc>
                <a:spcPts val="3639"/>
              </a:lnSpc>
            </a:pPr>
            <a:endParaRPr lang="en-US" sz="2599" b="1" dirty="0">
              <a:solidFill>
                <a:srgbClr val="504C44"/>
              </a:solidFill>
              <a:latin typeface="Baskerville Display PT Bold"/>
              <a:ea typeface="Baskerville Display PT Bold"/>
              <a:cs typeface="Baskerville Display PT Bold"/>
              <a:sym typeface="Baskerville Display PT Bold"/>
            </a:endParaRPr>
          </a:p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 Hybrid cars have the highest average price, followed by petrol                                                  and diesel cars.</a:t>
            </a:r>
          </a:p>
          <a:p>
            <a:pPr algn="ctr">
              <a:lnSpc>
                <a:spcPts val="3639"/>
              </a:lnSpc>
            </a:pPr>
            <a:endParaRPr lang="en-US" sz="2100" b="1" dirty="0">
              <a:solidFill>
                <a:srgbClr val="504C44"/>
              </a:solidFill>
              <a:latin typeface="Baskerville Display PT Bold"/>
              <a:ea typeface="Baskerville Display PT Bold"/>
              <a:cs typeface="Baskerville Display PT Bold"/>
              <a:sym typeface="Baskerville Display PT Bold"/>
            </a:endParaRPr>
          </a:p>
          <a:p>
            <a:pPr algn="ctr">
              <a:lnSpc>
                <a:spcPts val="3639"/>
              </a:lnSpc>
              <a:spcBef>
                <a:spcPct val="0"/>
              </a:spcBef>
            </a:pPr>
            <a:endParaRPr lang="en-US" sz="2100" b="1" dirty="0">
              <a:solidFill>
                <a:srgbClr val="504C44"/>
              </a:solidFill>
              <a:latin typeface="Baskerville Display PT Bold"/>
              <a:ea typeface="Baskerville Display PT Bold"/>
              <a:cs typeface="Baskerville Display PT Bold"/>
              <a:sym typeface="Baskerville Display PT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CE4600-22F7-0398-56DB-0EF09EA76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55" y="6879219"/>
            <a:ext cx="3780505" cy="1991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E811ED-145D-D396-23FB-AE7450159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496" y="7010373"/>
            <a:ext cx="2413126" cy="18604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0D404B-A8B3-6DE1-BE5B-0DF4B2AB9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849916"/>
            <a:ext cx="4631120" cy="2207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391FB1-490F-D392-D146-8FAFA4A06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1837045"/>
            <a:ext cx="2840123" cy="2147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A1A7B2-F8DF-F71F-775E-38B65D4728DA}"/>
              </a:ext>
            </a:extLst>
          </p:cNvPr>
          <p:cNvSpPr txBox="1"/>
          <p:nvPr/>
        </p:nvSpPr>
        <p:spPr>
          <a:xfrm>
            <a:off x="12573000" y="2692164"/>
            <a:ext cx="10042070" cy="384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Output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2A0737-F106-969C-D188-B6EA64236427}"/>
              </a:ext>
            </a:extLst>
          </p:cNvPr>
          <p:cNvSpPr txBox="1"/>
          <p:nvPr/>
        </p:nvSpPr>
        <p:spPr>
          <a:xfrm>
            <a:off x="4489833" y="7715826"/>
            <a:ext cx="11103428" cy="384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Output</a:t>
            </a:r>
            <a:r>
              <a:rPr lang="en-US" sz="18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962025"/>
            <a:ext cx="4887345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EXPLORATORY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206135"/>
            <a:ext cx="7007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9495" y="7215660"/>
            <a:ext cx="499680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Finding the top 5 most expensive cars in the dataset (manufacturer, model, price)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504C44"/>
              </a:solidFill>
              <a:latin typeface="Baskerville Display PT"/>
              <a:ea typeface="Baskerville Display PT"/>
              <a:cs typeface="Baskerville Display PT"/>
              <a:sym typeface="Baskerville Display PT"/>
            </a:endParaR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"Luxury brands like Porsche and BMW dominate the top 5 expensive cars.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48019" y="2371854"/>
            <a:ext cx="7007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48814" y="2381379"/>
            <a:ext cx="7564845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"Calculate the average mileage for each manufacturer, sorted by average mileage descending.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504C44"/>
              </a:solidFill>
              <a:latin typeface="Baskerville Display PT"/>
              <a:ea typeface="Baskerville Display PT"/>
              <a:cs typeface="Baskerville Display PT"/>
              <a:sym typeface="Baskerville Display PT"/>
            </a:endParaR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VW cars tend to have higher mileage compared to luxury brands like Audi or Porsche.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6FE3F1-7411-D74E-EFCC-5A59A6602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884615"/>
            <a:ext cx="5697596" cy="15020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CA7EB-A892-3746-5470-892DF94F4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808074"/>
            <a:ext cx="5697596" cy="19475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EA893A-9CAD-DA00-0F14-EFDE1D4A0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019" y="4835213"/>
            <a:ext cx="3996382" cy="3276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169733-9E1F-5444-58D2-E84AA68BD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87" y="4789407"/>
            <a:ext cx="3568463" cy="32766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F6EE80-50ED-E691-9F4A-F8E0128E937F}"/>
              </a:ext>
            </a:extLst>
          </p:cNvPr>
          <p:cNvSpPr txBox="1"/>
          <p:nvPr/>
        </p:nvSpPr>
        <p:spPr>
          <a:xfrm>
            <a:off x="12344401" y="6139907"/>
            <a:ext cx="9144000" cy="384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Output</a:t>
            </a:r>
            <a:r>
              <a:rPr lang="en-US" sz="18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Lato Bold" pitchFamily="34" charset="0"/>
                <a:ea typeface="Lato Bold" pitchFamily="34" charset="-122"/>
                <a:cs typeface="Lato Bold" pitchFamily="34" charset="-120"/>
                <a:sym typeface="Wingdings" panose="05000000000000000000" pitchFamily="2" charset="2"/>
              </a:rPr>
              <a:t>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91DC50-1FE3-E34F-A8B0-DD055E324A38}"/>
              </a:ext>
            </a:extLst>
          </p:cNvPr>
          <p:cNvSpPr txBox="1"/>
          <p:nvPr/>
        </p:nvSpPr>
        <p:spPr>
          <a:xfrm>
            <a:off x="3053480" y="4418526"/>
            <a:ext cx="10589078" cy="384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Output</a:t>
            </a:r>
            <a:r>
              <a:rPr lang="en-US" sz="18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737539" y="6661593"/>
            <a:ext cx="7007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38334" y="6671118"/>
            <a:ext cx="7333302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 Counting the number of cars manufactured each year to see the trend over time.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504C44"/>
              </a:solidFill>
              <a:latin typeface="Baskerville Display PT"/>
              <a:ea typeface="Baskerville Display PT"/>
              <a:cs typeface="Baskerville Display PT"/>
              <a:sym typeface="Baskerville Display PT"/>
            </a:endParaR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Most cars were manufactured in 2018, showing peak production year.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012825"/>
            <a:ext cx="7007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10020" y="1069975"/>
            <a:ext cx="5997393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Finding all cars where the engine size is greater than 2.0 AND the price is below 20,000.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5C2786-7890-DDF7-3970-16B1A90C8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400" y="1970001"/>
            <a:ext cx="3588125" cy="43732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2DE951-24EE-9F01-E673-B254BA531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334" y="3102588"/>
            <a:ext cx="4576713" cy="23758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31E7A4-1017-10C3-340F-C68BD47D6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83" y="2489070"/>
            <a:ext cx="4041549" cy="16675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3D3E8A-B4CA-7E02-2947-A04494C1B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75" y="4883549"/>
            <a:ext cx="4052435" cy="34580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602339-EEEC-F88F-0AF7-F279A1D73FDD}"/>
              </a:ext>
            </a:extLst>
          </p:cNvPr>
          <p:cNvSpPr txBox="1"/>
          <p:nvPr/>
        </p:nvSpPr>
        <p:spPr>
          <a:xfrm>
            <a:off x="11616471" y="4098117"/>
            <a:ext cx="9144000" cy="384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Output</a:t>
            </a:r>
            <a:r>
              <a:rPr lang="en-US" sz="18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Lato Bold" pitchFamily="34" charset="0"/>
                <a:ea typeface="Lato Bold" pitchFamily="34" charset="-122"/>
                <a:cs typeface="Lato Bold" pitchFamily="34" charset="-120"/>
                <a:sym typeface="Wingdings" panose="05000000000000000000" pitchFamily="2" charset="2"/>
              </a:rPr>
              <a:t>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B8ECC1-33ED-B08F-2872-7075DB2E480A}"/>
              </a:ext>
            </a:extLst>
          </p:cNvPr>
          <p:cNvSpPr txBox="1"/>
          <p:nvPr/>
        </p:nvSpPr>
        <p:spPr>
          <a:xfrm>
            <a:off x="2629203" y="4335410"/>
            <a:ext cx="10556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Output</a:t>
            </a:r>
            <a:endParaRPr lang="en-IN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72200" y="809885"/>
            <a:ext cx="653159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BUSINESS INSIGHTS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97809" y="3114160"/>
            <a:ext cx="10794091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Finding the manufacturer whose cars have the highest average price overall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504C44"/>
              </a:solidFill>
              <a:latin typeface="Baskerville Display PT"/>
              <a:ea typeface="Baskerville Display PT"/>
              <a:cs typeface="Baskerville Display PT"/>
              <a:sym typeface="Baskerville Display PT"/>
            </a:endParaRP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VW has the highest average price, showing it’s the premium brand in this dataset.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60293" y="6751201"/>
            <a:ext cx="799753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For each manufacturer, show the model with the highest price (manufacturer, model, max price).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54850" y="8058677"/>
            <a:ext cx="696845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Insight: Each brand’s flagship/high-end model is highlighted, useful for marketing insights.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EA32C0-65EF-CB2B-ECD7-5D24D2E8C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466254"/>
            <a:ext cx="4343400" cy="2858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0928FB-1639-033F-7D6F-FC4E39651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402" y="3256350"/>
            <a:ext cx="2747898" cy="1521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97C5A8-20E0-364D-2D76-B20B6DADC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99" y="5577189"/>
            <a:ext cx="6249658" cy="41527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AC08A-3997-A491-3CFD-854D105B9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82" y="6128266"/>
            <a:ext cx="3200400" cy="2481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5EA982-EF6D-D0C8-BFD8-D60244D55F27}"/>
              </a:ext>
            </a:extLst>
          </p:cNvPr>
          <p:cNvSpPr txBox="1"/>
          <p:nvPr/>
        </p:nvSpPr>
        <p:spPr>
          <a:xfrm>
            <a:off x="12954000" y="3632547"/>
            <a:ext cx="9144000" cy="384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Output</a:t>
            </a:r>
            <a:r>
              <a:rPr lang="en-US" sz="18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Lato Bold" pitchFamily="34" charset="0"/>
                <a:ea typeface="Lato Bold" pitchFamily="34" charset="-122"/>
                <a:cs typeface="Lato Bold" pitchFamily="34" charset="-120"/>
                <a:sym typeface="Wingdings" panose="05000000000000000000" pitchFamily="2" charset="2"/>
              </a:rPr>
              <a:t>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0C1100-9C58-3D45-F9FA-AF7EE4E5619F}"/>
              </a:ext>
            </a:extLst>
          </p:cNvPr>
          <p:cNvSpPr txBox="1"/>
          <p:nvPr/>
        </p:nvSpPr>
        <p:spPr>
          <a:xfrm>
            <a:off x="4419600" y="6936768"/>
            <a:ext cx="11046278" cy="384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Output</a:t>
            </a:r>
            <a:r>
              <a:rPr lang="en-US" sz="18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Lato Bold" pitchFamily="34" charset="0"/>
                <a:ea typeface="Lato Bold" pitchFamily="34" charset="-122"/>
                <a:cs typeface="Lato Bold" pitchFamily="34" charset="-120"/>
                <a:sym typeface="Wingdings" panose="05000000000000000000" pitchFamily="2" charset="2"/>
              </a:rPr>
              <a:t>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5800" y="952500"/>
            <a:ext cx="9580697" cy="178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051" dirty="0">
                <a:solidFill>
                  <a:srgbClr val="000000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Finding the top 3 manufacturers with the lowest average mileage, but only consider cars manufactured after 2010.</a:t>
            </a:r>
          </a:p>
          <a:p>
            <a:pPr algn="ctr">
              <a:lnSpc>
                <a:spcPts val="2871"/>
              </a:lnSpc>
            </a:pPr>
            <a:endParaRPr lang="en-US" sz="2051" dirty="0">
              <a:solidFill>
                <a:srgbClr val="000000"/>
              </a:solidFill>
              <a:latin typeface="Baskerville Display PT"/>
              <a:ea typeface="Baskerville Display PT"/>
              <a:cs typeface="Baskerville Display PT"/>
              <a:sym typeface="Baskerville Display PT"/>
            </a:endParaRPr>
          </a:p>
          <a:p>
            <a:pPr algn="l">
              <a:lnSpc>
                <a:spcPts val="2871"/>
              </a:lnSpc>
              <a:spcBef>
                <a:spcPct val="0"/>
              </a:spcBef>
            </a:pPr>
            <a:r>
              <a:rPr lang="en-US" sz="2051" dirty="0">
                <a:solidFill>
                  <a:srgbClr val="000000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Luxury brands have lower mileage on average, possibly because they’re newer or less driven.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5800" y="5905500"/>
            <a:ext cx="8536113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For each manufacturer, finding pairs of models where one model is cheaper than the other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285D41-A23E-752F-9022-46BAC1B95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42" y="448241"/>
            <a:ext cx="5238799" cy="2344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033E45-DFD4-BBDB-1A78-F80DD1613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503" y="7023909"/>
            <a:ext cx="6141897" cy="27405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5B85E2-674A-AEB9-A506-97FB87493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569" y="6972300"/>
            <a:ext cx="5910115" cy="26670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39D2CBFB-57D3-2735-FE76-3E62AC699AC0}"/>
              </a:ext>
            </a:extLst>
          </p:cNvPr>
          <p:cNvSpPr/>
          <p:nvPr/>
        </p:nvSpPr>
        <p:spPr>
          <a:xfrm rot="10800000" flipH="1" flipV="1">
            <a:off x="13944600" y="3230758"/>
            <a:ext cx="76301" cy="30232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444FC9-4A62-04A5-A00C-1CA1979B2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42" y="3015309"/>
            <a:ext cx="5260570" cy="186706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1559</TotalTime>
  <Words>648</Words>
  <Application>Microsoft Office PowerPoint</Application>
  <PresentationFormat>Custom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Lato Bold</vt:lpstr>
      <vt:lpstr>Book Antiqua</vt:lpstr>
      <vt:lpstr>Century Gothic</vt:lpstr>
      <vt:lpstr>Arial</vt:lpstr>
      <vt:lpstr>Baskerville Display PT</vt:lpstr>
      <vt:lpstr>Agrandir</vt:lpstr>
      <vt:lpstr>Garamond</vt:lpstr>
      <vt:lpstr>Baskerville Display PT Bold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🔹 Strategic Recommendations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Beige Cream Brand Proposal Presentation</dc:title>
  <dc:creator>khushi jagnani</dc:creator>
  <cp:lastModifiedBy>khushi jagnani</cp:lastModifiedBy>
  <cp:revision>8</cp:revision>
  <dcterms:created xsi:type="dcterms:W3CDTF">2006-08-16T00:00:00Z</dcterms:created>
  <dcterms:modified xsi:type="dcterms:W3CDTF">2025-10-13T05:45:43Z</dcterms:modified>
  <dc:identifier>DAG0eCV47_Y</dc:identifier>
</cp:coreProperties>
</file>